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68" r:id="rId2"/>
    <p:sldId id="372" r:id="rId3"/>
    <p:sldId id="319" r:id="rId4"/>
    <p:sldId id="320" r:id="rId5"/>
    <p:sldId id="290" r:id="rId6"/>
    <p:sldId id="339" r:id="rId7"/>
    <p:sldId id="272" r:id="rId8"/>
    <p:sldId id="347" r:id="rId9"/>
    <p:sldId id="271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363" r:id="rId22"/>
    <p:sldId id="369" r:id="rId23"/>
    <p:sldId id="364" r:id="rId24"/>
    <p:sldId id="365" r:id="rId25"/>
    <p:sldId id="366" r:id="rId26"/>
    <p:sldId id="367" r:id="rId27"/>
    <p:sldId id="278" r:id="rId2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3399"/>
    <a:srgbClr val="292929"/>
    <a:srgbClr val="004A82"/>
    <a:srgbClr val="005EA4"/>
    <a:srgbClr val="333333"/>
    <a:srgbClr val="0033CC"/>
    <a:srgbClr val="00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7834" autoAdjust="0"/>
  </p:normalViewPr>
  <p:slideViewPr>
    <p:cSldViewPr>
      <p:cViewPr varScale="1">
        <p:scale>
          <a:sx n="72" d="100"/>
          <a:sy n="7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ch\AppData\Local\Microsoft\Windows\Temporary%20Internet%20Files\Content.Outlook\QCHAZISK\&#1087;&#1077;&#1088;&#1074;&#1080;&#1095;&#1085;&#1099;&#1077;%20&#1076;&#1072;&#1085;&#1085;&#1099;&#1077;_&#1091;&#1076;&#1086;&#1081;%20&#1085;&#1072;&#1090;&#1091;&#1088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ORK\&#1053;&#1045;&#1050;&#1056;&#1040;&#1057;&#1054;&#1042;\&#1089;&#1090;&#1072;&#1090;&#1100;&#1080;_2013\----------&#1087;&#1080;&#1089;&#1072;&#1088;&#1077;&#1074;\&#1087;&#1077;&#1088;&#1074;&#1080;&#1095;&#1082;&#1072;\&#1087;&#1077;&#1088;&#1074;&#1080;&#1095;&#1085;&#1099;&#1077;%20&#1076;&#1072;&#1085;&#1085;&#1099;&#1077;+++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'график по месяцам'!$G$32</c:f>
              <c:strCache>
                <c:ptCount val="1"/>
                <c:pt idx="0">
                  <c:v>1-контрольная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'график по месяцам'!$H$31:$O$31</c:f>
              <c:strCache>
                <c:ptCount val="8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</c:strCache>
            </c:strRef>
          </c:cat>
          <c:val>
            <c:numRef>
              <c:f>'график по месяцам'!$H$32:$O$32</c:f>
              <c:numCache>
                <c:formatCode>0.0</c:formatCode>
                <c:ptCount val="8"/>
                <c:pt idx="0">
                  <c:v>26.017708333333303</c:v>
                </c:pt>
                <c:pt idx="1">
                  <c:v>27.670833333333306</c:v>
                </c:pt>
                <c:pt idx="2">
                  <c:v>27.09375</c:v>
                </c:pt>
                <c:pt idx="3">
                  <c:v>28.1</c:v>
                </c:pt>
                <c:pt idx="4">
                  <c:v>27.625</c:v>
                </c:pt>
                <c:pt idx="5">
                  <c:v>25.787499999999966</c:v>
                </c:pt>
                <c:pt idx="6">
                  <c:v>20.781249999999961</c:v>
                </c:pt>
                <c:pt idx="7">
                  <c:v>19.856250000000028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'график по месяцам'!$G$33</c:f>
              <c:strCache>
                <c:ptCount val="1"/>
                <c:pt idx="0">
                  <c:v>2-опытная</c:v>
                </c:pt>
              </c:strCache>
            </c:strRef>
          </c:tx>
          <c:marker>
            <c:symbol val="none"/>
          </c:marker>
          <c:cat>
            <c:strRef>
              <c:f>'график по месяцам'!$H$31:$O$31</c:f>
              <c:strCache>
                <c:ptCount val="8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</c:strCache>
            </c:strRef>
          </c:cat>
          <c:val>
            <c:numRef>
              <c:f>'график по месяцам'!$H$33:$O$33</c:f>
              <c:numCache>
                <c:formatCode>0.0</c:formatCode>
                <c:ptCount val="8"/>
                <c:pt idx="0">
                  <c:v>26.010624999999987</c:v>
                </c:pt>
                <c:pt idx="1">
                  <c:v>30.1875</c:v>
                </c:pt>
                <c:pt idx="2">
                  <c:v>31.331250000000036</c:v>
                </c:pt>
                <c:pt idx="3">
                  <c:v>30.400000000000002</c:v>
                </c:pt>
                <c:pt idx="4">
                  <c:v>31.693749999999966</c:v>
                </c:pt>
                <c:pt idx="5">
                  <c:v>26.787499999999969</c:v>
                </c:pt>
                <c:pt idx="6">
                  <c:v>22.875</c:v>
                </c:pt>
                <c:pt idx="7">
                  <c:v>21.76249999999995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73120"/>
        <c:axId val="109735936"/>
      </c:lineChart>
      <c:catAx>
        <c:axId val="71973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35936"/>
        <c:crossesAt val="18"/>
        <c:auto val="1"/>
        <c:lblAlgn val="ctr"/>
        <c:lblOffset val="100"/>
        <c:noMultiLvlLbl val="0"/>
      </c:catAx>
      <c:valAx>
        <c:axId val="109735936"/>
        <c:scaling>
          <c:orientation val="minMax"/>
          <c:max val="35"/>
          <c:min val="1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197312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5198122645382018"/>
          <c:y val="0.93560079539750562"/>
          <c:w val="0.3053634926785474"/>
          <c:h val="6.439920460249440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'график по месяцам'!$G$32</c:f>
              <c:strCache>
                <c:ptCount val="1"/>
                <c:pt idx="0">
                  <c:v>1-контрольная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'график по месяцам'!$H$31:$Q$31</c:f>
              <c:strCache>
                <c:ptCount val="10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'график по месяцам'!$H$32:$Q$32</c:f>
              <c:numCache>
                <c:formatCode>0.0</c:formatCode>
                <c:ptCount val="10"/>
                <c:pt idx="0">
                  <c:v>26.017708333333289</c:v>
                </c:pt>
                <c:pt idx="1">
                  <c:v>27.670833333333285</c:v>
                </c:pt>
                <c:pt idx="2">
                  <c:v>27.09375</c:v>
                </c:pt>
                <c:pt idx="3">
                  <c:v>28.1</c:v>
                </c:pt>
                <c:pt idx="4">
                  <c:v>27.625</c:v>
                </c:pt>
                <c:pt idx="5">
                  <c:v>25.787499999999941</c:v>
                </c:pt>
                <c:pt idx="6">
                  <c:v>20.781249999999925</c:v>
                </c:pt>
                <c:pt idx="7">
                  <c:v>20.766666666666669</c:v>
                </c:pt>
                <c:pt idx="8">
                  <c:v>18.818750000000001</c:v>
                </c:pt>
                <c:pt idx="9">
                  <c:v>19.024999999999999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'график по месяцам'!$G$33</c:f>
              <c:strCache>
                <c:ptCount val="1"/>
                <c:pt idx="0">
                  <c:v>2-опытная</c:v>
                </c:pt>
              </c:strCache>
            </c:strRef>
          </c:tx>
          <c:marker>
            <c:symbol val="none"/>
          </c:marker>
          <c:cat>
            <c:strRef>
              <c:f>'график по месяцам'!$H$31:$Q$31</c:f>
              <c:strCache>
                <c:ptCount val="10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'график по месяцам'!$H$33:$Q$33</c:f>
              <c:numCache>
                <c:formatCode>0.0</c:formatCode>
                <c:ptCount val="10"/>
                <c:pt idx="0">
                  <c:v>26.010624999999987</c:v>
                </c:pt>
                <c:pt idx="1">
                  <c:v>30.1875</c:v>
                </c:pt>
                <c:pt idx="2">
                  <c:v>31.331250000000054</c:v>
                </c:pt>
                <c:pt idx="3">
                  <c:v>30.400000000000002</c:v>
                </c:pt>
                <c:pt idx="4">
                  <c:v>31.693749999999941</c:v>
                </c:pt>
                <c:pt idx="5">
                  <c:v>26.787499999999948</c:v>
                </c:pt>
                <c:pt idx="6">
                  <c:v>22.875</c:v>
                </c:pt>
                <c:pt idx="7">
                  <c:v>22.466666666666669</c:v>
                </c:pt>
                <c:pt idx="8">
                  <c:v>20.368749999999903</c:v>
                </c:pt>
                <c:pt idx="9">
                  <c:v>19.324107142857144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62048"/>
        <c:axId val="109763584"/>
      </c:lineChart>
      <c:catAx>
        <c:axId val="10976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763584"/>
        <c:crossesAt val="0"/>
        <c:auto val="1"/>
        <c:lblAlgn val="ctr"/>
        <c:lblOffset val="100"/>
        <c:noMultiLvlLbl val="0"/>
      </c:catAx>
      <c:valAx>
        <c:axId val="109763584"/>
        <c:scaling>
          <c:orientation val="minMax"/>
          <c:max val="35"/>
          <c:min val="16"/>
        </c:scaling>
        <c:delete val="0"/>
        <c:axPos val="l"/>
        <c:majorGridlines/>
        <c:numFmt formatCode="0.0" sourceLinked="1"/>
        <c:majorTickMark val="out"/>
        <c:minorTickMark val="out"/>
        <c:tickLblPos val="nextTo"/>
        <c:crossAx val="109762048"/>
        <c:crosses val="autoZero"/>
        <c:crossBetween val="between"/>
        <c:majorUnit val="2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F955F54-FFB5-4FB0-9B1F-07EA002223A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9D7CC24-F5F2-48C0-8C6D-A5DCC9A4E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1FBC-33F6-4C31-9662-ABA31A04511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E57-4773-4538-BB30-4B6BAACDFFB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56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E57-4773-4538-BB30-4B6BAACDFFB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562A-89A3-4F56-A22A-5CAFFBA7D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E9ED-E86C-4904-9DA2-ACDF3491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678B-DC21-487C-9966-FE55053B6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4E96-7BE8-4334-9123-F485F09E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9915-33A5-4FE4-9741-B5F766B7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417F-139E-4E8D-9EEC-E1FBA746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9D3A0-979F-46D9-9641-FFDC7C173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184E-9618-42C2-B1A1-5B59A8C5E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1A49-E6B0-4600-9039-5CAC0D7A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8974-B1D2-4DA1-B285-CD5AE22E9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8438-78D1-415A-BFBD-153BA282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C0AD78-BAC3-409E-9B29-62881414E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3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«Повышение продуктивности и улучшение репродуктивных функций </a:t>
            </a:r>
            <a:r>
              <a:rPr lang="ru-RU" sz="3200" b="1" dirty="0" err="1" smtClean="0"/>
              <a:t>КРС</a:t>
            </a:r>
            <a:r>
              <a:rPr lang="ru-RU" sz="3200" b="1" dirty="0" smtClean="0"/>
              <a:t> в результате применения комплекса защищенных активных компонентов»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7214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Конференция «Защищенные компоненты в рационе коров»</a:t>
            </a:r>
          </a:p>
          <a:p>
            <a:pPr algn="ctr"/>
            <a:r>
              <a:rPr lang="ru-RU" sz="2000" b="1" dirty="0" smtClean="0"/>
              <a:t> 07. февраля 2013, ВВЦ, Москва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643182"/>
          <a:ext cx="7858180" cy="2774815"/>
        </p:xfrm>
        <a:graphic>
          <a:graphicData uri="http://schemas.openxmlformats.org/drawingml/2006/table">
            <a:tbl>
              <a:tblPr/>
              <a:tblGrid>
                <a:gridCol w="1885963"/>
                <a:gridCol w="3255809"/>
                <a:gridCol w="2716408"/>
              </a:tblGrid>
              <a:tr h="2893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Группа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Рационы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За 2 недели до отела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После отела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894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Контрольная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Основной рацион (ОР)+ 150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пропиленгликоля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- 21 день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ОР+250-300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пропиленгликоля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12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Опытная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+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LactoPlus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MB protect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+  10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 защищенный 99% жир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Беви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Спрей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ФА-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99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дней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ОР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+150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LactoPlus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MB protect+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защищенный 99% жир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Беви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Спрей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-99-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ФА)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4598" name="Прямоугольник 3"/>
          <p:cNvSpPr>
            <a:spLocks noChangeArrowheads="1"/>
          </p:cNvSpPr>
          <p:nvPr/>
        </p:nvSpPr>
        <p:spPr bwMode="auto">
          <a:xfrm>
            <a:off x="1071538" y="5572140"/>
            <a:ext cx="7351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92929"/>
                </a:solidFill>
                <a:latin typeface="PT Sans" pitchFamily="34" charset="-52"/>
              </a:rPr>
              <a:t>Периодичность кормления животных </a:t>
            </a:r>
            <a:r>
              <a:rPr lang="ru-RU" dirty="0">
                <a:solidFill>
                  <a:srgbClr val="292929"/>
                </a:solidFill>
                <a:latin typeface="PT Sans" pitchFamily="34" charset="-52"/>
              </a:rPr>
              <a:t>после </a:t>
            </a:r>
            <a:r>
              <a:rPr lang="ru-RU" dirty="0" smtClean="0">
                <a:solidFill>
                  <a:srgbClr val="292929"/>
                </a:solidFill>
                <a:latin typeface="PT Sans" pitchFamily="34" charset="-52"/>
              </a:rPr>
              <a:t>отела 2 </a:t>
            </a:r>
            <a:r>
              <a:rPr lang="ru-RU" dirty="0">
                <a:solidFill>
                  <a:srgbClr val="292929"/>
                </a:solidFill>
                <a:latin typeface="PT Sans" pitchFamily="34" charset="-52"/>
              </a:rPr>
              <a:t>раза в день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12875"/>
            <a:ext cx="8064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Схема проведения опыта по изучению повышения концентрации энергии за счет LactoPlus MB Protect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6143644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Место проведения </a:t>
            </a:r>
            <a:r>
              <a:rPr lang="ru-RU" sz="1600" i="1" dirty="0" err="1" smtClean="0"/>
              <a:t>ОАО</a:t>
            </a:r>
            <a:r>
              <a:rPr lang="ru-RU" sz="1600" i="1" dirty="0" smtClean="0"/>
              <a:t> «</a:t>
            </a:r>
            <a:r>
              <a:rPr lang="ru-RU" sz="1600" i="1" dirty="0" err="1" smtClean="0"/>
              <a:t>Румянцевское</a:t>
            </a:r>
            <a:r>
              <a:rPr lang="ru-RU" sz="1600" i="1" dirty="0" smtClean="0"/>
              <a:t>», Нижегородской области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20850"/>
            <a:ext cx="86439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Изучаемые показатели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  <a:p>
            <a:pPr>
              <a:defRPr/>
            </a:pPr>
            <a:endParaRPr lang="ru-RU" sz="2000" dirty="0">
              <a:latin typeface="PT Sans" pitchFamily="34" charset="-52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ru-RU" sz="2400" dirty="0">
                <a:latin typeface="PT Sans" pitchFamily="34" charset="-52"/>
              </a:rPr>
              <a:t>живая масса (за неделю до отела, 30 день после отела)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ru-RU" sz="2000" dirty="0">
              <a:latin typeface="PT Sans" pitchFamily="34" charset="-52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ru-RU" sz="2400" dirty="0">
                <a:latin typeface="PT Sans" pitchFamily="34" charset="-52"/>
              </a:rPr>
              <a:t>продуктивность (контрольные дойки ежедекадно</a:t>
            </a:r>
            <a:r>
              <a:rPr lang="ru-RU" sz="2000" dirty="0" smtClean="0">
                <a:latin typeface="PT Sans" pitchFamily="34" charset="-52"/>
              </a:rPr>
              <a:t>)</a:t>
            </a:r>
          </a:p>
          <a:p>
            <a:pPr marL="342900" indent="-342900">
              <a:defRPr/>
            </a:pPr>
            <a:r>
              <a:rPr lang="ru-RU" sz="2000" dirty="0" smtClean="0">
                <a:latin typeface="PT Sans" pitchFamily="34" charset="-52"/>
              </a:rPr>
              <a:t>	</a:t>
            </a:r>
            <a:r>
              <a:rPr lang="ru-RU" sz="1600" dirty="0" smtClean="0">
                <a:latin typeface="PT Sans" pitchFamily="34" charset="-52"/>
              </a:rPr>
              <a:t>показатели продуктивности на 100. день, после 200. и за 305 дней лактации</a:t>
            </a:r>
            <a:endParaRPr lang="ru-RU" sz="2000" dirty="0">
              <a:latin typeface="PT Sans" pitchFamily="34" charset="-52"/>
            </a:endParaRPr>
          </a:p>
          <a:p>
            <a:pPr marL="342900" indent="-342900">
              <a:defRPr/>
            </a:pPr>
            <a:endParaRPr lang="ru-RU" sz="2000" dirty="0">
              <a:latin typeface="PT Sans" pitchFamily="34" charset="-52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ru-RU" sz="2400" dirty="0">
                <a:latin typeface="PT Sans" pitchFamily="34" charset="-52"/>
              </a:rPr>
              <a:t>качество молока (содержание жира и белка)</a:t>
            </a:r>
          </a:p>
          <a:p>
            <a:pPr marL="342900" indent="-342900">
              <a:buFontTx/>
              <a:buBlip>
                <a:blip r:embed="rId2"/>
              </a:buBlip>
              <a:defRPr/>
            </a:pPr>
            <a:endParaRPr lang="ru-RU" sz="2000" dirty="0">
              <a:latin typeface="PT Sans" pitchFamily="34" charset="-52"/>
            </a:endParaRPr>
          </a:p>
          <a:p>
            <a:pPr marL="342900" indent="-342900">
              <a:buFontTx/>
              <a:buBlip>
                <a:blip r:embed="rId2"/>
              </a:buBlip>
              <a:defRPr/>
            </a:pPr>
            <a:r>
              <a:rPr lang="ru-RU" sz="2400" dirty="0">
                <a:latin typeface="PT Sans" pitchFamily="34" charset="-52"/>
              </a:rPr>
              <a:t>воспроизводственные показатели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628775"/>
            <a:ext cx="8280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Рацион кормления сухостойных коров 600 кг,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удой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8000 кг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58925" y="2565400"/>
          <a:ext cx="6037263" cy="2594250"/>
        </p:xfrm>
        <a:graphic>
          <a:graphicData uri="http://schemas.openxmlformats.org/drawingml/2006/table">
            <a:tbl>
              <a:tblPr/>
              <a:tblGrid>
                <a:gridCol w="3916363"/>
                <a:gridCol w="2120900"/>
              </a:tblGrid>
              <a:tr h="35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Состав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В рационе, кг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Сено злаково-бобовое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Сенаж многолетних трав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Меласса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40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Комбикорм (стойловый период)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2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Соль поваренная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0,07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80" marR="883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24300" y="1125538"/>
          <a:ext cx="4773612" cy="5621342"/>
        </p:xfrm>
        <a:graphic>
          <a:graphicData uri="http://schemas.openxmlformats.org/drawingml/2006/table">
            <a:tbl>
              <a:tblPr/>
              <a:tblGrid>
                <a:gridCol w="1598612"/>
                <a:gridCol w="985838"/>
                <a:gridCol w="1095375"/>
                <a:gridCol w="1093787"/>
              </a:tblGrid>
              <a:tr h="2635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Показатели качества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.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в сухом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веществе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Расчет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Обменная энергия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МДж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Сухое вещество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22,14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Сырой протеин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16,2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3581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0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Переваримый протеин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11,5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2536,5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2358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НРП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600,4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Сырой жир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882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Сырая клетчатка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3730,65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Крахмал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19,1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4218,0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Сахар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1960,25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Ca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158,65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P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114,05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K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244,2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Mg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56,8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S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699" marR="65699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Mg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NaCl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2888" y="1412875"/>
            <a:ext cx="34655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Питательность рациона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527175"/>
            <a:ext cx="7958167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Рацион кормления дойных коров 600 кг, 30 литров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1763" y="2514600"/>
          <a:ext cx="6049962" cy="2857497"/>
        </p:xfrm>
        <a:graphic>
          <a:graphicData uri="http://schemas.openxmlformats.org/drawingml/2006/table">
            <a:tbl>
              <a:tblPr/>
              <a:tblGrid>
                <a:gridCol w="4184650"/>
                <a:gridCol w="1865312"/>
              </a:tblGrid>
              <a:tr h="701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Состав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В рационе, кг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Сенаж многолетних трав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Силос кукурузный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Жом свекловичный (сухой)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Меласса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2,0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Ячмень плющенный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2,0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Комбикорм (после отела)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Соль поваренная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0,110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708" marR="86708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628775"/>
            <a:ext cx="2504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Питательность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рациона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11575" y="1808163"/>
          <a:ext cx="4984750" cy="4816472"/>
        </p:xfrm>
        <a:graphic>
          <a:graphicData uri="http://schemas.openxmlformats.org/drawingml/2006/table">
            <a:tbl>
              <a:tblPr/>
              <a:tblGrid>
                <a:gridCol w="1670050"/>
                <a:gridCol w="1028700"/>
                <a:gridCol w="1143000"/>
                <a:gridCol w="1143000"/>
              </a:tblGrid>
              <a:tr h="2438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Показатели качества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Ед. изм.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% в Сухом веществе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Расчет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2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Обменная энергия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МДж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Сухое вещество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22,14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Сырой протеин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3581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2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Переваримый протеин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2536,5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2358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НРП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600,4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Сырой жир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882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Сырая клетчатка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3730,65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Крахмал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19,1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4218,0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Сахар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1960,25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Ca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158,65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P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114,05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Mg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NaCl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102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Состав и питательность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Bewi-Spray-99-FA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539750" y="2060575"/>
            <a:ext cx="8389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1. </a:t>
            </a:r>
            <a:r>
              <a:rPr lang="ru-RU" sz="2000" b="1" dirty="0">
                <a:latin typeface="PT Sans" pitchFamily="34" charset="-52"/>
              </a:rPr>
              <a:t>Состав</a:t>
            </a:r>
            <a:r>
              <a:rPr lang="ru-RU" sz="2000" dirty="0">
                <a:latin typeface="PT Sans" pitchFamily="34" charset="-52"/>
              </a:rPr>
              <a:t>:</a:t>
            </a:r>
          </a:p>
          <a:p>
            <a:r>
              <a:rPr lang="ru-RU" sz="2000" dirty="0">
                <a:latin typeface="PT Sans" pitchFamily="34" charset="-52"/>
              </a:rPr>
              <a:t>Смесь </a:t>
            </a:r>
            <a:r>
              <a:rPr lang="ru-RU" sz="2000" dirty="0" err="1">
                <a:latin typeface="PT Sans" pitchFamily="34" charset="-52"/>
              </a:rPr>
              <a:t>твердоплавких</a:t>
            </a:r>
            <a:r>
              <a:rPr lang="ru-RU" sz="2000" dirty="0">
                <a:latin typeface="PT Sans" pitchFamily="34" charset="-52"/>
              </a:rPr>
              <a:t> фракций  пальмового масла  – </a:t>
            </a:r>
            <a:r>
              <a:rPr lang="ru-RU" sz="2000" dirty="0" smtClean="0">
                <a:latin typeface="PT Sans" pitchFamily="34" charset="-52"/>
              </a:rPr>
              <a:t>99 </a:t>
            </a:r>
            <a:r>
              <a:rPr lang="ru-RU" sz="2000" dirty="0">
                <a:latin typeface="PT Sans" pitchFamily="34" charset="-52"/>
              </a:rPr>
              <a:t>%;</a:t>
            </a:r>
          </a:p>
          <a:p>
            <a:r>
              <a:rPr lang="ru-RU" sz="2000" dirty="0">
                <a:latin typeface="PT Sans" pitchFamily="34" charset="-52"/>
              </a:rPr>
              <a:t>Вкусовой </a:t>
            </a:r>
            <a:r>
              <a:rPr lang="ru-RU" sz="2000" dirty="0" err="1">
                <a:latin typeface="PT Sans" pitchFamily="34" charset="-52"/>
              </a:rPr>
              <a:t>ароматизатор</a:t>
            </a:r>
            <a:r>
              <a:rPr lang="ru-RU" sz="2000" dirty="0">
                <a:latin typeface="PT Sans" pitchFamily="34" charset="-52"/>
              </a:rPr>
              <a:t> (адаптированный к органолептическим пристрастиям животных) – 0,02%;</a:t>
            </a:r>
          </a:p>
          <a:p>
            <a:r>
              <a:rPr lang="ru-RU" sz="2000" dirty="0">
                <a:latin typeface="PT Sans" pitchFamily="34" charset="-52"/>
              </a:rPr>
              <a:t>Диоксид кремния (Е551) – 0,5%.</a:t>
            </a:r>
          </a:p>
          <a:p>
            <a:r>
              <a:rPr lang="ru-RU" sz="2000" dirty="0">
                <a:latin typeface="PT Sans" pitchFamily="34" charset="-52"/>
              </a:rPr>
              <a:t>2. </a:t>
            </a:r>
            <a:r>
              <a:rPr lang="ru-RU" sz="2000" b="1" dirty="0">
                <a:latin typeface="PT Sans" pitchFamily="34" charset="-52"/>
              </a:rPr>
              <a:t>Цвет  продукта</a:t>
            </a:r>
            <a:r>
              <a:rPr lang="ru-RU" sz="2000" dirty="0">
                <a:latin typeface="PT Sans" pitchFamily="34" charset="-52"/>
              </a:rPr>
              <a:t>: от светло-бежевого до кремового.</a:t>
            </a:r>
          </a:p>
          <a:p>
            <a:r>
              <a:rPr lang="ru-RU" sz="2000" dirty="0">
                <a:latin typeface="PT Sans" pitchFamily="34" charset="-52"/>
              </a:rPr>
              <a:t>3. </a:t>
            </a:r>
            <a:r>
              <a:rPr lang="ru-RU" sz="2000" b="1" dirty="0">
                <a:latin typeface="PT Sans" pitchFamily="34" charset="-52"/>
              </a:rPr>
              <a:t>Обменная энергия</a:t>
            </a:r>
            <a:r>
              <a:rPr lang="ru-RU" sz="2000" dirty="0">
                <a:latin typeface="PT Sans" pitchFamily="34" charset="-52"/>
              </a:rPr>
              <a:t>:  </a:t>
            </a:r>
            <a:r>
              <a:rPr lang="ru-RU" sz="2000" dirty="0" smtClean="0">
                <a:latin typeface="PT Sans" pitchFamily="34" charset="-52"/>
              </a:rPr>
              <a:t>34,5 </a:t>
            </a:r>
            <a:r>
              <a:rPr lang="ru-RU" sz="2000" dirty="0">
                <a:latin typeface="PT Sans" pitchFamily="34" charset="-52"/>
              </a:rPr>
              <a:t>МДж/кг</a:t>
            </a:r>
            <a:r>
              <a:rPr lang="ru-RU" sz="2000" dirty="0" smtClean="0">
                <a:latin typeface="PT Sans" pitchFamily="34" charset="-52"/>
              </a:rPr>
              <a:t>.</a:t>
            </a:r>
          </a:p>
          <a:p>
            <a:r>
              <a:rPr lang="ru-RU" sz="2000" dirty="0" smtClean="0">
                <a:latin typeface="PT Sans" pitchFamily="34" charset="-52"/>
              </a:rPr>
              <a:t>		     </a:t>
            </a:r>
            <a:r>
              <a:rPr lang="ru-RU" sz="2000" b="1" dirty="0" err="1" smtClean="0">
                <a:latin typeface="PT Sans" pitchFamily="34" charset="-52"/>
              </a:rPr>
              <a:t>ЧЭЛ</a:t>
            </a:r>
            <a:r>
              <a:rPr lang="ru-RU" sz="2000" dirty="0" smtClean="0">
                <a:latin typeface="PT Sans" pitchFamily="34" charset="-52"/>
              </a:rPr>
              <a:t>: 24,5 МДж/кг </a:t>
            </a:r>
            <a:endParaRPr lang="ru-RU" sz="2000" dirty="0">
              <a:latin typeface="PT Sans" pitchFamily="34" charset="-52"/>
            </a:endParaRPr>
          </a:p>
          <a:p>
            <a:r>
              <a:rPr lang="ru-RU" sz="2000" dirty="0">
                <a:latin typeface="PT Sans" pitchFamily="34" charset="-52"/>
              </a:rPr>
              <a:t>4. </a:t>
            </a:r>
            <a:r>
              <a:rPr lang="ru-RU" sz="2000" b="1" dirty="0">
                <a:latin typeface="PT Sans" pitchFamily="34" charset="-52"/>
              </a:rPr>
              <a:t>Йодное число</a:t>
            </a:r>
            <a:r>
              <a:rPr lang="ru-RU" sz="2000" dirty="0">
                <a:latin typeface="PT Sans" pitchFamily="34" charset="-52"/>
              </a:rPr>
              <a:t>: &lt;6.</a:t>
            </a:r>
          </a:p>
          <a:p>
            <a:r>
              <a:rPr lang="ru-RU" sz="2000" dirty="0">
                <a:latin typeface="PT Sans" pitchFamily="34" charset="-52"/>
              </a:rPr>
              <a:t>5. </a:t>
            </a:r>
            <a:r>
              <a:rPr lang="ru-RU" sz="2000" b="1" dirty="0">
                <a:latin typeface="PT Sans" pitchFamily="34" charset="-52"/>
              </a:rPr>
              <a:t>Содержание свободных жирных кислот</a:t>
            </a:r>
            <a:r>
              <a:rPr lang="ru-RU" sz="2000" dirty="0">
                <a:latin typeface="PT Sans" pitchFamily="34" charset="-52"/>
              </a:rPr>
              <a:t>:  &gt; 85%.</a:t>
            </a:r>
          </a:p>
          <a:p>
            <a:r>
              <a:rPr lang="ru-RU" sz="2000" dirty="0">
                <a:latin typeface="PT Sans" pitchFamily="34" charset="-52"/>
              </a:rPr>
              <a:t>6. </a:t>
            </a:r>
            <a:r>
              <a:rPr lang="ru-RU" sz="2000" b="1" dirty="0">
                <a:latin typeface="PT Sans" pitchFamily="34" charset="-52"/>
              </a:rPr>
              <a:t>Температура плавления</a:t>
            </a:r>
            <a:r>
              <a:rPr lang="ru-RU" sz="2000" dirty="0">
                <a:latin typeface="PT Sans" pitchFamily="34" charset="-52"/>
              </a:rPr>
              <a:t>:  58</a:t>
            </a:r>
            <a:r>
              <a:rPr lang="ru-RU" sz="2000" baseline="30000" dirty="0">
                <a:latin typeface="PT Sans" pitchFamily="34" charset="-52"/>
              </a:rPr>
              <a:t>o</a:t>
            </a:r>
            <a:r>
              <a:rPr lang="ru-RU" sz="2000" dirty="0">
                <a:latin typeface="PT Sans" pitchFamily="34" charset="-52"/>
              </a:rPr>
              <a:t> С.</a:t>
            </a:r>
          </a:p>
          <a:p>
            <a:r>
              <a:rPr lang="ru-RU" sz="2000" dirty="0">
                <a:latin typeface="PT Sans" pitchFamily="34" charset="-52"/>
              </a:rPr>
              <a:t>7. </a:t>
            </a:r>
            <a:r>
              <a:rPr lang="ru-RU" sz="2000" b="1" dirty="0">
                <a:latin typeface="PT Sans" pitchFamily="34" charset="-52"/>
              </a:rPr>
              <a:t>Коэффициент перевариваемости</a:t>
            </a:r>
            <a:r>
              <a:rPr lang="ru-RU" sz="2000" dirty="0">
                <a:latin typeface="PT Sans" pitchFamily="34" charset="-52"/>
              </a:rPr>
              <a:t>:  90-92%.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6072206"/>
          <a:ext cx="1934845" cy="304800"/>
        </p:xfrm>
        <a:graphic>
          <a:graphicData uri="http://schemas.openxmlformats.org/drawingml/2006/table">
            <a:tbl>
              <a:tblPr/>
              <a:tblGrid>
                <a:gridCol w="1174115"/>
                <a:gridCol w="7607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NE lactation</a:t>
                      </a:r>
                      <a:endParaRPr lang="ru-RU" sz="120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24,5   MJ</a:t>
                      </a:r>
                      <a:endParaRPr lang="ru-RU" sz="120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ME</a:t>
                      </a:r>
                      <a:endParaRPr lang="ru-RU" sz="120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Times New Roman"/>
                        </a:rPr>
                        <a:t>34,05 </a:t>
                      </a:r>
                      <a:r>
                        <a:rPr lang="en-GB" sz="1000" b="1" dirty="0" err="1">
                          <a:latin typeface="Arial"/>
                          <a:ea typeface="Times New Roman"/>
                          <a:cs typeface="Times New Roman"/>
                        </a:rPr>
                        <a:t>MJ</a:t>
                      </a:r>
                      <a:endParaRPr lang="ru-RU" sz="1200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0113" y="1989138"/>
          <a:ext cx="7493000" cy="1579562"/>
        </p:xfrm>
        <a:graphic>
          <a:graphicData uri="http://schemas.openxmlformats.org/drawingml/2006/table">
            <a:tbl>
              <a:tblPr/>
              <a:tblGrid>
                <a:gridCol w="1498600"/>
                <a:gridCol w="1497012"/>
                <a:gridCol w="1498600"/>
                <a:gridCol w="1498600"/>
                <a:gridCol w="1500188"/>
              </a:tblGrid>
              <a:tr h="1052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Группа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Живая масса до отела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Живая масса после отела (в среднем на 30 день)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Потеря живой массы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В 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Контрольная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604,8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486,9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19,5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Опытная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613,9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516,6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97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15,9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49513" y="1412875"/>
            <a:ext cx="3822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Динамика живой массы, кг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857628"/>
            <a:ext cx="6490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Продуктивность,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кг за 105 дней лактации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4437063"/>
          <a:ext cx="8351838" cy="1849437"/>
        </p:xfrm>
        <a:graphic>
          <a:graphicData uri="http://schemas.openxmlformats.org/drawingml/2006/table">
            <a:tbl>
              <a:tblPr/>
              <a:tblGrid>
                <a:gridCol w="1390630"/>
                <a:gridCol w="785818"/>
                <a:gridCol w="757252"/>
                <a:gridCol w="819150"/>
                <a:gridCol w="819150"/>
                <a:gridCol w="817563"/>
                <a:gridCol w="819150"/>
                <a:gridCol w="1035050"/>
                <a:gridCol w="1108075"/>
              </a:tblGrid>
              <a:tr h="693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Группа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Среднее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+  к контролю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93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Контрольная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24,35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27,7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28,05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26,4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27,8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Опытная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22,95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29,1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30,1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30,7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30,4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28,9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1,9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366" marR="74366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8359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57513" y="1484313"/>
            <a:ext cx="3130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Лактационная кривая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035951" y="3893347"/>
            <a:ext cx="121444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144034" y="3713958"/>
            <a:ext cx="1571636" cy="1588"/>
          </a:xfrm>
          <a:prstGeom prst="line">
            <a:avLst/>
          </a:prstGeom>
          <a:ln w="254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5984" y="385762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21 день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385762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40 день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3150" y="3068638"/>
          <a:ext cx="6954838" cy="1219200"/>
        </p:xfrm>
        <a:graphic>
          <a:graphicData uri="http://schemas.openxmlformats.org/drawingml/2006/table">
            <a:tbl>
              <a:tblPr/>
              <a:tblGrid>
                <a:gridCol w="2070090"/>
                <a:gridCol w="1408123"/>
                <a:gridCol w="1738312"/>
                <a:gridCol w="173831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Группа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Жир,%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Белок,%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Жир/ белок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Контрольная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3,88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3,11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1,25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Опытная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4,11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3,16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1,30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Разница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0,23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0,06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0,05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8111" marR="98111" marT="0" marB="0" anchor="b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513" y="2133600"/>
            <a:ext cx="47926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Качественные показатели молока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Grp="1" noChangeAspect="1"/>
          </p:cNvGraphicFramePr>
          <p:nvPr>
            <p:ph/>
          </p:nvPr>
        </p:nvGraphicFramePr>
        <p:xfrm>
          <a:off x="642910" y="2143116"/>
          <a:ext cx="7286676" cy="449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Worksheet" r:id="rId5" imgW="5886519" imgH="3629117" progId="Excel.Sheet.8">
                  <p:embed/>
                </p:oleObj>
              </mc:Choice>
              <mc:Fallback>
                <p:oleObj name="Worksheet" r:id="rId5" imgW="5886519" imgH="3629117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143116"/>
                        <a:ext cx="7286676" cy="449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429520" y="1857364"/>
            <a:ext cx="1431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100" dirty="0" err="1">
                <a:latin typeface="Arial" charset="0"/>
              </a:rPr>
              <a:t>LKV</a:t>
            </a:r>
            <a:r>
              <a:rPr lang="de-DE" sz="1100" dirty="0">
                <a:latin typeface="Arial" charset="0"/>
              </a:rPr>
              <a:t> Sachsen, 2010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14282" y="1214422"/>
            <a:ext cx="877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Динамика молочной продуктивности и качество молока</a:t>
            </a:r>
            <a:endParaRPr lang="de-DE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429000"/>
            <a:ext cx="40011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ru-RU" sz="1400" b="1" dirty="0" smtClean="0"/>
              <a:t>Содержание  % 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5643578"/>
            <a:ext cx="100013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Молоко в кг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29454" y="5857892"/>
            <a:ext cx="78581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Жир %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6143644"/>
            <a:ext cx="85725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Белок %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2928934"/>
            <a:ext cx="615553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ru-RU" sz="1400" b="1" dirty="0" smtClean="0"/>
              <a:t>Молочная продуктивность (кг)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4" y="1628775"/>
            <a:ext cx="7024715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Показатели репродуктивной функции коров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2" y="2583021"/>
          <a:ext cx="8352929" cy="24301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1252"/>
                <a:gridCol w="975532"/>
                <a:gridCol w="757491"/>
                <a:gridCol w="703759"/>
                <a:gridCol w="811222"/>
                <a:gridCol w="859365"/>
                <a:gridCol w="774743"/>
                <a:gridCol w="876617"/>
                <a:gridCol w="551274"/>
                <a:gridCol w="581674"/>
              </a:tblGrid>
              <a:tr h="14957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T Sans"/>
                          <a:ea typeface="Times New Roman"/>
                        </a:rPr>
                        <a:t>Группа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T Sans"/>
                          <a:ea typeface="Times New Roman"/>
                        </a:rPr>
                        <a:t>Дней от отела до проявления первой охоты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Количество голов с гипофункцией яичников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T Sans"/>
                          <a:ea typeface="Times New Roman"/>
                        </a:rPr>
                        <a:t>Результативность первого осеменения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Всего стельных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в группе за период исследований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Сервис-период,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дней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Индекс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PT Sans"/>
                          <a:ea typeface="Times New Roman"/>
                        </a:rPr>
                        <a:t>осеменения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3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n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n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n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PT Sans"/>
                          <a:ea typeface="Times New Roman"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Опытная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23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0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4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50,0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7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87,5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107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1,9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46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Контрольная  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37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37,5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3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PT Sans"/>
                          <a:ea typeface="Times New Roman"/>
                        </a:rPr>
                        <a:t>37,5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5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62,5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154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PT Sans"/>
                          <a:ea typeface="Times New Roman"/>
                        </a:rPr>
                        <a:t>2,8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9006" y="1857364"/>
          <a:ext cx="8170646" cy="435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1484313"/>
            <a:ext cx="7429551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Лактационная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кривая за 230 дней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643050"/>
          <a:ext cx="742955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5" y="1628775"/>
            <a:ext cx="64087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Показатели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молочной продуктивности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 в течении лактации  (305 дней)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928934"/>
          <a:ext cx="8715435" cy="3000396"/>
        </p:xfrm>
        <a:graphic>
          <a:graphicData uri="http://schemas.openxmlformats.org/drawingml/2006/table">
            <a:tbl>
              <a:tblPr/>
              <a:tblGrid>
                <a:gridCol w="1565729"/>
                <a:gridCol w="665089"/>
                <a:gridCol w="665089"/>
                <a:gridCol w="665089"/>
                <a:gridCol w="665089"/>
                <a:gridCol w="665089"/>
                <a:gridCol w="665089"/>
                <a:gridCol w="665089"/>
                <a:gridCol w="665089"/>
                <a:gridCol w="665089"/>
                <a:gridCol w="1163905"/>
              </a:tblGrid>
              <a:tr h="911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Группа \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период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дней 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 дней 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 дней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скорректир. продуктивн. по  жиру 4% 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1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Продуктивность</a:t>
                      </a: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литрах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средн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в день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жир. %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средн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в день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жир. %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средн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в день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жир. %</a:t>
                      </a:r>
                    </a:p>
                  </a:txBody>
                  <a:tcPr marL="5815" marR="5815" marT="5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0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контрольная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2705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25,7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5919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25,17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7676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4,15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7955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0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опытная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28,9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2897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6440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4,57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27,16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8283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4,42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9146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857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Разница к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контролю  (л. - 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+ 520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+ 0,17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1,99</a:t>
                      </a:r>
                    </a:p>
                  </a:txBody>
                  <a:tcPr marL="5815" marR="5815" marT="58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607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5815" marR="5815" marT="5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1191</a:t>
                      </a:r>
                    </a:p>
                  </a:txBody>
                  <a:tcPr marL="5815" marR="5815" marT="58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00034" y="2714620"/>
            <a:ext cx="828680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Sans" pitchFamily="34" charset="-52"/>
              </a:rPr>
              <a:t>В расчетах учитывалась только молочная продуктивность </a:t>
            </a:r>
          </a:p>
          <a:p>
            <a:pPr algn="ctr"/>
            <a:r>
              <a:rPr lang="ru-RU" dirty="0" smtClean="0">
                <a:latin typeface="PT Sans" pitchFamily="34" charset="-52"/>
              </a:rPr>
              <a:t>за 305 дней  лактации (без корректировки по жирности молока ) </a:t>
            </a:r>
          </a:p>
          <a:p>
            <a:pPr algn="ctr"/>
            <a:r>
              <a:rPr lang="ru-RU" dirty="0" smtClean="0">
                <a:latin typeface="PT Sans" pitchFamily="34" charset="-52"/>
              </a:rPr>
              <a:t>Без дополнительного эффекта от повышения показателей по </a:t>
            </a:r>
            <a:r>
              <a:rPr lang="ru-RU" dirty="0" err="1" smtClean="0">
                <a:latin typeface="PT Sans" pitchFamily="34" charset="-52"/>
              </a:rPr>
              <a:t>осеменяемости</a:t>
            </a:r>
            <a:r>
              <a:rPr lang="ru-RU" dirty="0" smtClean="0">
                <a:latin typeface="PT Sans" pitchFamily="34" charset="-52"/>
              </a:rPr>
              <a:t> и малой потери веса у коровы </a:t>
            </a:r>
          </a:p>
          <a:p>
            <a:endParaRPr lang="ru-RU" sz="1600" dirty="0" smtClean="0">
              <a:latin typeface="PT Sans" pitchFamily="34" charset="-52"/>
            </a:endParaRPr>
          </a:p>
          <a:p>
            <a:pPr lvl="2"/>
            <a:r>
              <a:rPr lang="ru-RU" b="1" dirty="0" smtClean="0">
                <a:latin typeface="PT Sans" pitchFamily="34" charset="-52"/>
              </a:rPr>
              <a:t>Расчетная стоимость :</a:t>
            </a:r>
          </a:p>
          <a:p>
            <a:pPr lvl="2"/>
            <a:r>
              <a:rPr lang="ru-RU" sz="1600" dirty="0" smtClean="0">
                <a:latin typeface="PT Sans" pitchFamily="34" charset="-52"/>
              </a:rPr>
              <a:t>	</a:t>
            </a:r>
            <a:r>
              <a:rPr lang="ru-RU" b="1" dirty="0" smtClean="0">
                <a:latin typeface="PT Sans" pitchFamily="34" charset="-52"/>
              </a:rPr>
              <a:t>- </a:t>
            </a:r>
            <a:r>
              <a:rPr lang="ru-RU" b="1" dirty="0" err="1" smtClean="0">
                <a:latin typeface="PT Sans" pitchFamily="34" charset="-52"/>
              </a:rPr>
              <a:t>пропиленгликоль</a:t>
            </a:r>
            <a:r>
              <a:rPr lang="ru-RU" b="1" dirty="0" smtClean="0">
                <a:latin typeface="PT Sans" pitchFamily="34" charset="-52"/>
              </a:rPr>
              <a:t> </a:t>
            </a:r>
            <a:r>
              <a:rPr lang="ru-RU" dirty="0" smtClean="0">
                <a:latin typeface="PT Sans" pitchFamily="34" charset="-52"/>
              </a:rPr>
              <a:t>	– 110 </a:t>
            </a:r>
            <a:r>
              <a:rPr lang="ru-RU" dirty="0" err="1" smtClean="0">
                <a:latin typeface="PT Sans" pitchFamily="34" charset="-52"/>
              </a:rPr>
              <a:t>руб</a:t>
            </a:r>
            <a:r>
              <a:rPr lang="ru-RU" dirty="0">
                <a:latin typeface="PT Sans" pitchFamily="34" charset="-52"/>
              </a:rPr>
              <a:t> </a:t>
            </a:r>
            <a:r>
              <a:rPr lang="ru-RU" dirty="0" smtClean="0">
                <a:latin typeface="PT Sans" pitchFamily="34" charset="-52"/>
              </a:rPr>
              <a:t>/ кг</a:t>
            </a:r>
          </a:p>
          <a:p>
            <a:pPr lvl="2"/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	- </a:t>
            </a:r>
            <a:r>
              <a:rPr lang="en-US" b="1" dirty="0" err="1" smtClean="0">
                <a:latin typeface="PT Sans" pitchFamily="34" charset="-52"/>
                <a:cs typeface="Times New Roman" pitchFamily="18" charset="0"/>
              </a:rPr>
              <a:t>LactoPlus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 MB protect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 	 </a:t>
            </a:r>
            <a:r>
              <a:rPr lang="ru-RU" dirty="0" smtClean="0">
                <a:latin typeface="PT Sans" pitchFamily="34" charset="-52"/>
              </a:rPr>
              <a:t>- 170 </a:t>
            </a:r>
            <a:r>
              <a:rPr lang="ru-RU" dirty="0" err="1" smtClean="0">
                <a:latin typeface="PT Sans" pitchFamily="34" charset="-52"/>
              </a:rPr>
              <a:t>руб</a:t>
            </a:r>
            <a:r>
              <a:rPr lang="ru-RU" dirty="0" smtClean="0">
                <a:latin typeface="PT Sans" pitchFamily="34" charset="-52"/>
              </a:rPr>
              <a:t> / кг</a:t>
            </a:r>
          </a:p>
          <a:p>
            <a:pPr lvl="2"/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	- </a:t>
            </a:r>
            <a:r>
              <a:rPr lang="ru-RU" b="1" dirty="0" err="1" smtClean="0">
                <a:latin typeface="PT Sans" pitchFamily="34" charset="-52"/>
                <a:cs typeface="Times New Roman" pitchFamily="18" charset="0"/>
              </a:rPr>
              <a:t>Беви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-</a:t>
            </a:r>
            <a:r>
              <a:rPr lang="ru-RU" b="1" dirty="0" err="1" smtClean="0">
                <a:latin typeface="PT Sans" pitchFamily="34" charset="-52"/>
                <a:cs typeface="Times New Roman" pitchFamily="18" charset="0"/>
              </a:rPr>
              <a:t>Спрей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-99-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ФА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 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 	</a:t>
            </a:r>
            <a:r>
              <a:rPr lang="ru-RU" dirty="0" smtClean="0">
                <a:latin typeface="PT Sans" pitchFamily="34" charset="-52"/>
                <a:cs typeface="Times New Roman" pitchFamily="18" charset="0"/>
              </a:rPr>
              <a:t>- 70 </a:t>
            </a:r>
            <a:r>
              <a:rPr lang="ru-RU" dirty="0" err="1" smtClean="0">
                <a:latin typeface="PT Sans" pitchFamily="34" charset="-52"/>
                <a:cs typeface="Times New Roman" pitchFamily="18" charset="0"/>
              </a:rPr>
              <a:t>руб</a:t>
            </a:r>
            <a:r>
              <a:rPr lang="ru-RU" dirty="0" smtClean="0">
                <a:latin typeface="PT Sans" pitchFamily="34" charset="-52"/>
                <a:cs typeface="Times New Roman" pitchFamily="18" charset="0"/>
              </a:rPr>
              <a:t> / кг</a:t>
            </a:r>
          </a:p>
          <a:p>
            <a:pPr lvl="2"/>
            <a:endParaRPr lang="ru-RU" sz="1600" dirty="0" smtClean="0">
              <a:latin typeface="PT Sans" pitchFamily="34" charset="-52"/>
              <a:cs typeface="Times New Roman" pitchFamily="18" charset="0"/>
            </a:endParaRPr>
          </a:p>
          <a:p>
            <a:pPr lvl="2"/>
            <a:r>
              <a:rPr lang="ru-RU" sz="2000" b="1" dirty="0" smtClean="0">
                <a:latin typeface="PT Sans" pitchFamily="34" charset="-52"/>
                <a:cs typeface="Times New Roman" pitchFamily="18" charset="0"/>
              </a:rPr>
              <a:t>Расчетная средняя стоимость молока  - 15 </a:t>
            </a:r>
            <a:r>
              <a:rPr lang="ru-RU" sz="2000" b="1" dirty="0" err="1" smtClean="0">
                <a:latin typeface="PT Sans" pitchFamily="34" charset="-52"/>
                <a:cs typeface="Times New Roman" pitchFamily="18" charset="0"/>
              </a:rPr>
              <a:t>руб</a:t>
            </a:r>
            <a:r>
              <a:rPr lang="ru-RU" sz="2000" b="1" dirty="0" smtClean="0">
                <a:latin typeface="PT Sans" pitchFamily="34" charset="-52"/>
                <a:cs typeface="Times New Roman" pitchFamily="18" charset="0"/>
              </a:rPr>
              <a:t> /л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PT Sans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64087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Фрагментарный расчет экономической эффективности применения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LactoPlus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MB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Protect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285992"/>
          <a:ext cx="8358246" cy="3927400"/>
        </p:xfrm>
        <a:graphic>
          <a:graphicData uri="http://schemas.openxmlformats.org/drawingml/2006/table">
            <a:tbl>
              <a:tblPr/>
              <a:tblGrid>
                <a:gridCol w="2638354"/>
                <a:gridCol w="2961671"/>
                <a:gridCol w="2758221"/>
              </a:tblGrid>
              <a:tr h="9146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Затраты 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на голову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по группе опыта  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Затраты на ввод дополнительных  компонентов в Рационы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За 2 недели до отела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После отела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65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Контрольная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С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пропиленгликоль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= 808, 5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руб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14 дней по 150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= 2 ,1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 110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= 231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21 день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по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250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= 5 ,25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 110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= 577,5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239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Опытная 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LactoPlus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 MB protect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Беви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Спрей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-99-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ФА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= 1937 </a:t>
                      </a:r>
                      <a:r>
                        <a:rPr kumimoji="0" lang="ru-RU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ea typeface="+mn-ea"/>
                          <a:cs typeface="Times New Roman" pitchFamily="18" charset="0"/>
                        </a:rPr>
                        <a:t>руб</a:t>
                      </a:r>
                      <a:endParaRPr kumimoji="0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Sans" pitchFamily="34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14 дней по 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= 0,7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 170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 кг  =  119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+ по 100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70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/кг = 98руб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= 217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40 дней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 150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гр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= 6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по 170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 кг  =  1020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+ по 0,25кг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70 </a:t>
                      </a: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 /кг = 700руб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= 1720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Sans" pitchFamily="34" charset="-52"/>
                          <a:cs typeface="Times New Roman" pitchFamily="18" charset="0"/>
                        </a:rPr>
                        <a:t>руб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1628775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Расчет затрат на ввод дополнительных компонентов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14282" y="1318022"/>
            <a:ext cx="89297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PT Sans" pitchFamily="34" charset="-52"/>
              </a:rPr>
              <a:t>За 305 дней Лактации в контрольной группе было получено дополнительно 607 литров молока на корову – и получен дополнительный доход = 9100 рублей</a:t>
            </a:r>
            <a:endParaRPr lang="ru-RU" sz="2000" b="1" dirty="0" smtClean="0">
              <a:latin typeface="PT Sans" pitchFamily="34" charset="-52"/>
            </a:endParaRPr>
          </a:p>
          <a:p>
            <a:pPr algn="ctr"/>
            <a:endParaRPr lang="ru-RU" sz="2000" b="1" dirty="0" smtClean="0">
              <a:latin typeface="PT Sans" pitchFamily="34" charset="-52"/>
            </a:endParaRPr>
          </a:p>
          <a:p>
            <a:pPr algn="ctr"/>
            <a:r>
              <a:rPr lang="ru-RU" b="1" dirty="0" smtClean="0">
                <a:latin typeface="PT Sans" pitchFamily="34" charset="-52"/>
              </a:rPr>
              <a:t>  В контрольной группе было затрачено на ввод дополнительных </a:t>
            </a:r>
          </a:p>
          <a:p>
            <a:pPr algn="ctr"/>
            <a:r>
              <a:rPr lang="ru-RU" b="1" dirty="0" smtClean="0">
                <a:latin typeface="PT Sans" pitchFamily="34" charset="-52"/>
              </a:rPr>
              <a:t>    компонентов на голову  на 1129 рублей больше </a:t>
            </a:r>
          </a:p>
          <a:p>
            <a:endParaRPr lang="ru-RU" b="1" dirty="0" smtClean="0">
              <a:latin typeface="PT Sans" pitchFamily="34" charset="-52"/>
            </a:endParaRPr>
          </a:p>
          <a:p>
            <a:pPr algn="ctr"/>
            <a:r>
              <a:rPr lang="ru-RU" sz="2400" b="1" dirty="0" smtClean="0">
                <a:latin typeface="PT Sans" pitchFamily="34" charset="-52"/>
              </a:rPr>
              <a:t>На каждый дополнительно вложенный 1 рубль было получено дополнительно 8 рублей за 305 дней </a:t>
            </a:r>
          </a:p>
          <a:p>
            <a:endParaRPr lang="ru-RU" b="1" dirty="0" smtClean="0">
              <a:latin typeface="PT Sans" pitchFamily="34" charset="-52"/>
            </a:endParaRPr>
          </a:p>
          <a:p>
            <a:pPr lvl="0" algn="ctr"/>
            <a:r>
              <a:rPr lang="ru-RU" b="1" dirty="0" smtClean="0">
                <a:latin typeface="PT Sans" pitchFamily="34" charset="-52"/>
              </a:rPr>
              <a:t>В финансовом эквиваленте это составляет  800 %  рентабельности применения </a:t>
            </a:r>
            <a:r>
              <a:rPr lang="en-US" b="1" dirty="0" err="1" smtClean="0">
                <a:latin typeface="PT Sans" pitchFamily="34" charset="-52"/>
                <a:cs typeface="Times New Roman" pitchFamily="18" charset="0"/>
              </a:rPr>
              <a:t>LactoPlus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 MB protect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 + </a:t>
            </a:r>
            <a:r>
              <a:rPr lang="ru-RU" b="1" dirty="0" err="1" smtClean="0">
                <a:latin typeface="PT Sans" pitchFamily="34" charset="-52"/>
                <a:cs typeface="Times New Roman" pitchFamily="18" charset="0"/>
              </a:rPr>
              <a:t>Беви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-</a:t>
            </a:r>
            <a:r>
              <a:rPr lang="ru-RU" b="1" dirty="0" err="1" smtClean="0">
                <a:latin typeface="PT Sans" pitchFamily="34" charset="-52"/>
                <a:cs typeface="Times New Roman" pitchFamily="18" charset="0"/>
              </a:rPr>
              <a:t>Спрей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-99-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ФА</a:t>
            </a:r>
            <a:r>
              <a:rPr lang="en-US" b="1" dirty="0" smtClean="0">
                <a:latin typeface="PT Sans" pitchFamily="34" charset="-52"/>
                <a:cs typeface="Times New Roman" pitchFamily="18" charset="0"/>
              </a:rPr>
              <a:t> </a:t>
            </a:r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или </a:t>
            </a:r>
          </a:p>
          <a:p>
            <a:pPr lvl="0" algn="ctr"/>
            <a:r>
              <a:rPr lang="ru-RU" b="1" dirty="0" smtClean="0">
                <a:latin typeface="PT Sans" pitchFamily="34" charset="-52"/>
                <a:cs typeface="Times New Roman" pitchFamily="18" charset="0"/>
              </a:rPr>
              <a:t>По терминологии банка - 800 % доходности в год</a:t>
            </a:r>
          </a:p>
          <a:p>
            <a:pPr lvl="0"/>
            <a:endParaRPr lang="ru-RU" b="1" dirty="0" smtClean="0">
              <a:latin typeface="PT Sans" pitchFamily="34" charset="-52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PT Sans" pitchFamily="34" charset="-52"/>
                <a:cs typeface="Times New Roman" pitchFamily="18" charset="0"/>
              </a:rPr>
              <a:t>(При этом улучшение показателей воспроизводства и</a:t>
            </a:r>
          </a:p>
          <a:p>
            <a:pPr lvl="0" algn="ctr"/>
            <a:r>
              <a:rPr lang="ru-RU" dirty="0" smtClean="0">
                <a:latin typeface="PT Sans" pitchFamily="34" charset="-52"/>
                <a:cs typeface="Times New Roman" pitchFamily="18" charset="0"/>
              </a:rPr>
              <a:t> качества молока  не учитывались )</a:t>
            </a:r>
          </a:p>
          <a:p>
            <a:pPr lvl="0" algn="ctr"/>
            <a:endParaRPr lang="ru-RU" dirty="0" smtClean="0">
              <a:latin typeface="PT Sans" pitchFamily="34" charset="-52"/>
              <a:cs typeface="Times New Roman" pitchFamily="18" charset="0"/>
            </a:endParaRPr>
          </a:p>
          <a:p>
            <a:endParaRPr lang="ru-RU" dirty="0" smtClean="0">
              <a:latin typeface="PT Sans" pitchFamily="34" charset="-52"/>
              <a:cs typeface="Times New Roman" pitchFamily="18" charset="0"/>
            </a:endParaRPr>
          </a:p>
          <a:p>
            <a:endParaRPr lang="ru-RU" sz="1600" dirty="0" smtClean="0">
              <a:latin typeface="PT Sans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27262" y="3716338"/>
            <a:ext cx="64801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itchFamily="34" charset="-52"/>
              </a:rPr>
              <a:t>ООО «БевиТэк»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itchFamily="34" charset="-52"/>
              </a:rPr>
              <a:t>тел. (499) 703-05-69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 pitchFamily="34" charset="-52"/>
              </a:rPr>
              <a:t>,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 pitchFamily="34" charset="-52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itchFamily="34" charset="-52"/>
              </a:rPr>
              <a:t>e-mail: info@bewitech.ru</a:t>
            </a: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1927262" y="4797425"/>
            <a:ext cx="460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SzPct val="70000"/>
              <a:buFontTx/>
              <a:buBlip>
                <a:blip r:embed="rId2"/>
              </a:buBlip>
            </a:pPr>
            <a:r>
              <a:rPr lang="ru-RU" sz="2000" dirty="0">
                <a:solidFill>
                  <a:srgbClr val="292929"/>
                </a:solidFill>
                <a:latin typeface="PT Sans" pitchFamily="34" charset="-52"/>
              </a:rPr>
              <a:t>защищенные кормовые жиры</a:t>
            </a:r>
          </a:p>
        </p:txBody>
      </p:sp>
      <p:sp>
        <p:nvSpPr>
          <p:cNvPr id="36869" name="TextBox 11"/>
          <p:cNvSpPr txBox="1">
            <a:spLocks noChangeArrowheads="1"/>
          </p:cNvSpPr>
          <p:nvPr/>
        </p:nvSpPr>
        <p:spPr bwMode="auto">
          <a:xfrm>
            <a:off x="1927262" y="5157788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SzPct val="70000"/>
              <a:buFontTx/>
              <a:buBlip>
                <a:blip r:embed="rId2"/>
              </a:buBlip>
            </a:pPr>
            <a:r>
              <a:rPr lang="ru-RU" sz="2000" dirty="0">
                <a:solidFill>
                  <a:srgbClr val="292929"/>
                </a:solidFill>
                <a:latin typeface="PT Sans" pitchFamily="34" charset="-52"/>
              </a:rPr>
              <a:t>заменители цельного молока</a:t>
            </a:r>
          </a:p>
        </p:txBody>
      </p:sp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1927262" y="5516563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SzPct val="70000"/>
              <a:buFontTx/>
              <a:buBlip>
                <a:blip r:embed="rId2"/>
              </a:buBlip>
            </a:pPr>
            <a:r>
              <a:rPr lang="ru-RU" sz="2000">
                <a:solidFill>
                  <a:srgbClr val="292929"/>
                </a:solidFill>
                <a:latin typeface="PT Sans" pitchFamily="34" charset="-52"/>
              </a:rPr>
              <a:t>антистрессовые корма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6578" y="6245225"/>
            <a:ext cx="2133600" cy="476250"/>
          </a:xfrm>
        </p:spPr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572452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14546" y="3273982"/>
            <a:ext cx="568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	</a:t>
            </a:r>
            <a:r>
              <a:rPr lang="en-GB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005A9E"/>
                </a:solidFill>
                <a:latin typeface="Comic Sans MS" pitchFamily="66" charset="0"/>
              </a:rPr>
              <a:t>Happy with </a:t>
            </a:r>
            <a:r>
              <a:rPr lang="en-GB" b="1" dirty="0" err="1">
                <a:solidFill>
                  <a:srgbClr val="005A9E"/>
                </a:solidFill>
                <a:latin typeface="Comic Sans MS" pitchFamily="66" charset="0"/>
              </a:rPr>
              <a:t>Bewi</a:t>
            </a:r>
            <a:r>
              <a:rPr lang="en-GB" b="1" dirty="0">
                <a:solidFill>
                  <a:srgbClr val="005A9E"/>
                </a:solidFill>
                <a:latin typeface="Comic Sans MS" pitchFamily="66" charset="0"/>
              </a:rPr>
              <a:t>-Spray !</a:t>
            </a:r>
            <a:endParaRPr lang="en-US" b="1" dirty="0">
              <a:solidFill>
                <a:srgbClr val="005A9E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818228" y="3676571"/>
            <a:ext cx="5282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Спасибо за </a:t>
            </a:r>
            <a:r>
              <a:rPr lang="ru-RU" sz="3600" b="1" dirty="0" smtClean="0"/>
              <a:t>внимание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Grp="1" noChangeAspect="1"/>
          </p:cNvGraphicFramePr>
          <p:nvPr>
            <p:ph/>
          </p:nvPr>
        </p:nvGraphicFramePr>
        <p:xfrm>
          <a:off x="428596" y="1785926"/>
          <a:ext cx="8064500" cy="461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iagramm" r:id="rId4" imgW="5886519" imgH="3629117" progId="Excel.Sheet.8">
                  <p:embed/>
                </p:oleObj>
              </mc:Choice>
              <mc:Fallback>
                <p:oleObj name="Diagramm" r:id="rId4" imgW="5886519" imgH="3629117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785926"/>
                        <a:ext cx="8064500" cy="461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6929454" y="6429396"/>
            <a:ext cx="16979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100" dirty="0" err="1">
                <a:latin typeface="Arial" charset="0"/>
              </a:rPr>
              <a:t>LKV</a:t>
            </a:r>
            <a:r>
              <a:rPr lang="de-DE" sz="1100" dirty="0">
                <a:latin typeface="Arial" charset="0"/>
              </a:rPr>
              <a:t> Brandenburg, 2008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00100" y="1214422"/>
            <a:ext cx="7188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charset="0"/>
                <a:cs typeface="Times New Roman" pitchFamily="18" charset="0"/>
              </a:rPr>
              <a:t>Увеличение надоев за счет воспроизводства </a:t>
            </a:r>
            <a:endParaRPr lang="de-DE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3714752"/>
            <a:ext cx="142876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Межотельный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период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3929066"/>
            <a:ext cx="14287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Коэффициент осеменения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218613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4" imgW="11048908" imgH="7705817" progId="Excel.Sheet.8">
                  <p:embed/>
                </p:oleObj>
              </mc:Choice>
              <mc:Fallback>
                <p:oleObj name="Worksheet" r:id="rId4" imgW="11048908" imgH="7705817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18613" cy="642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480" y="0"/>
            <a:ext cx="664373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Выбытие в % (годовой отчет </a:t>
            </a:r>
            <a:r>
              <a:rPr lang="en-US" sz="2400" b="1" dirty="0" smtClean="0">
                <a:solidFill>
                  <a:schemeClr val="tx1"/>
                </a:solidFill>
              </a:rPr>
              <a:t>VIT 2008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766626">
            <a:off x="94478" y="3881670"/>
            <a:ext cx="94795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Возраст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 rot="19161585">
            <a:off x="395877" y="4066564"/>
            <a:ext cx="16164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Низкая продуктивность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 rot="18973080">
            <a:off x="808928" y="4276414"/>
            <a:ext cx="222212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Нарушения обмена веществ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rot="18912228">
            <a:off x="2139166" y="4262136"/>
            <a:ext cx="17678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Бесплодие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 rot="18980063">
            <a:off x="2910338" y="4351316"/>
            <a:ext cx="19683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Заболевания вымени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 rot="18927591">
            <a:off x="2671174" y="4868565"/>
            <a:ext cx="34874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Заболевания копыт и конечностей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 rot="18935438">
            <a:off x="5538802" y="4051847"/>
            <a:ext cx="12633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Молочность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 rot="18809215">
            <a:off x="5953159" y="4325175"/>
            <a:ext cx="19188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Прочие заболевания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8861743">
            <a:off x="7125682" y="4218491"/>
            <a:ext cx="15664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Прочие причины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6708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Состав и питательность LactoPlus MB Protect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39750" y="1989138"/>
            <a:ext cx="82089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PT Sans" pitchFamily="34" charset="-52"/>
              </a:rPr>
              <a:t>1. </a:t>
            </a:r>
            <a:r>
              <a:rPr lang="ru-RU" sz="2000" b="1" dirty="0">
                <a:latin typeface="PT Sans" pitchFamily="34" charset="-52"/>
              </a:rPr>
              <a:t>Состав:</a:t>
            </a:r>
            <a:r>
              <a:rPr lang="ru-RU" sz="2000" dirty="0">
                <a:latin typeface="PT Sans" pitchFamily="34" charset="-52"/>
              </a:rPr>
              <a:t> растительный </a:t>
            </a:r>
            <a:r>
              <a:rPr lang="ru-RU" sz="2000" dirty="0" err="1">
                <a:latin typeface="PT Sans" pitchFamily="34" charset="-52"/>
              </a:rPr>
              <a:t>гидрогенизированный</a:t>
            </a:r>
            <a:r>
              <a:rPr lang="ru-RU" sz="2000" dirty="0">
                <a:latin typeface="PT Sans" pitchFamily="34" charset="-52"/>
              </a:rPr>
              <a:t> пальмовый жир, устойчивый в рубце; активные компоненты.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2. </a:t>
            </a:r>
            <a:r>
              <a:rPr lang="ru-RU" sz="2000" b="1" dirty="0">
                <a:latin typeface="PT Sans" pitchFamily="34" charset="-52"/>
              </a:rPr>
              <a:t>Дополнительные активные компоненты в защищенном виде на кг: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Метионин		60.000 мг 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Бетаин			60.000 мг 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Никотиновая кислота	30.000 мг  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Биотин			36.000 мкг 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3. </a:t>
            </a:r>
            <a:r>
              <a:rPr lang="ru-RU" sz="2000" b="1" dirty="0">
                <a:latin typeface="PT Sans" pitchFamily="34" charset="-52"/>
              </a:rPr>
              <a:t>Питательность</a:t>
            </a:r>
            <a:r>
              <a:rPr lang="ru-RU" sz="2000" dirty="0">
                <a:latin typeface="PT Sans" pitchFamily="34" charset="-52"/>
              </a:rPr>
              <a:t>:</a:t>
            </a:r>
            <a:endParaRPr lang="en-US" sz="2000" dirty="0">
              <a:latin typeface="PT Sans" pitchFamily="34" charset="-52"/>
            </a:endParaRPr>
          </a:p>
          <a:p>
            <a:pPr algn="just"/>
            <a:r>
              <a:rPr lang="ru-RU" sz="2000" dirty="0">
                <a:latin typeface="PT Sans" pitchFamily="34" charset="-52"/>
              </a:rPr>
              <a:t>Сырой жир	84,00 %		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Сырой белок	2,0 %		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4. </a:t>
            </a:r>
            <a:r>
              <a:rPr lang="ru-RU" sz="2000" b="1" dirty="0">
                <a:latin typeface="PT Sans" pitchFamily="34" charset="-52"/>
              </a:rPr>
              <a:t>Температура плавления</a:t>
            </a:r>
            <a:r>
              <a:rPr lang="ru-RU" sz="2000" dirty="0">
                <a:latin typeface="PT Sans" pitchFamily="34" charset="-52"/>
              </a:rPr>
              <a:t>: 56 - 58°C.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5. </a:t>
            </a:r>
            <a:r>
              <a:rPr lang="ru-RU" sz="2000" b="1" dirty="0">
                <a:latin typeface="PT Sans" pitchFamily="34" charset="-52"/>
              </a:rPr>
              <a:t>Чистая Энергия Лактации</a:t>
            </a:r>
            <a:r>
              <a:rPr lang="ru-RU" sz="2000" dirty="0">
                <a:latin typeface="PT Sans" pitchFamily="34" charset="-52"/>
              </a:rPr>
              <a:t>: 20,5 МДж/кг.</a:t>
            </a:r>
          </a:p>
          <a:p>
            <a:pPr algn="just"/>
            <a:r>
              <a:rPr lang="ru-RU" sz="2000" dirty="0">
                <a:latin typeface="PT Sans" pitchFamily="34" charset="-52"/>
              </a:rPr>
              <a:t>6. </a:t>
            </a:r>
            <a:r>
              <a:rPr lang="ru-RU" sz="2000" b="1" dirty="0">
                <a:latin typeface="PT Sans" pitchFamily="34" charset="-52"/>
              </a:rPr>
              <a:t>Обменная энергия</a:t>
            </a:r>
            <a:r>
              <a:rPr lang="ru-RU" sz="2000" dirty="0" smtClean="0">
                <a:latin typeface="PT Sans" pitchFamily="34" charset="-52"/>
              </a:rPr>
              <a:t>:  </a:t>
            </a:r>
            <a:r>
              <a:rPr lang="ru-RU" sz="2000" dirty="0">
                <a:latin typeface="PT Sans" pitchFamily="34" charset="-52"/>
              </a:rPr>
              <a:t>30,0 МДж/кг.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71472" y="1428736"/>
            <a:ext cx="8229600" cy="2286064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/>
              <a:t>Метод матриксной инкапсуляции</a:t>
            </a:r>
            <a:endParaRPr lang="de-DE" sz="3600" b="1" dirty="0" smtClean="0"/>
          </a:p>
          <a:p>
            <a:endParaRPr lang="de-DE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действующие вещества </a:t>
            </a:r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защищены в матриксе из жира, стабильного к перевариванию в рубце</a:t>
            </a:r>
            <a:endParaRPr lang="de-DE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:\Agro\Projekte\Fatrix-Matrix\Grafiken\Fatrix\Fettkugel-Modell-klei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143380"/>
            <a:ext cx="3000396" cy="25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2700338" y="1547803"/>
            <a:ext cx="409575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LACTOPLUS</a:t>
            </a:r>
            <a:r>
              <a:rPr lang="en-US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 MB PROTECT</a:t>
            </a:r>
            <a:endParaRPr lang="ru-RU" sz="28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itchFamily="34" charset="-52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0825" y="2282828"/>
            <a:ext cx="8229600" cy="2932122"/>
          </a:xfrm>
          <a:prstGeom prst="rect">
            <a:avLst/>
          </a:prstGeom>
        </p:spPr>
        <p:txBody>
          <a:bodyPr lIns="91412" tIns="45706" rIns="91412" bIns="4570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Технология матриксной инкапсуляции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Bewi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-Spray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: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Активные действующие вещества:</a:t>
            </a:r>
          </a:p>
          <a:p>
            <a:pPr algn="just">
              <a:buFontTx/>
              <a:buChar char="-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Метионин </a:t>
            </a:r>
          </a:p>
          <a:p>
            <a:pPr algn="just">
              <a:buFontTx/>
              <a:buChar char="-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Бетаин </a:t>
            </a:r>
          </a:p>
          <a:p>
            <a:pPr algn="just">
              <a:buFontTx/>
              <a:buChar char="-"/>
              <a:defRPr/>
            </a:pP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Ниацин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Биотин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 защищены в матриксе из жира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от воздействия микрофлоры рубца</a:t>
            </a:r>
          </a:p>
        </p:txBody>
      </p:sp>
      <p:pic>
        <p:nvPicPr>
          <p:cNvPr id="4" name="Picture 2" descr="L:\Agro\Projekte\Fatrix-Matrix\Grafiken\Fatrix\Fettkugel-Modell-kleiner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944055" y="2786058"/>
            <a:ext cx="3199945" cy="2670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Agro\Projekte\Fatrix-Matrix\Grafiken\Fatrix\Fettkugel-Modell-klei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312368" cy="27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643050"/>
            <a:ext cx="7840971" cy="4032245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Метод матриксной инкапсуляции не только защищает от разрушения в рубце, но также предоставляет свободное выделение в тонком кишечнике</a:t>
            </a:r>
            <a:endParaRPr lang="en-US" sz="3000" dirty="0"/>
          </a:p>
          <a:p>
            <a:r>
              <a:rPr lang="ru-RU" sz="3000" dirty="0" smtClean="0"/>
              <a:t>Продукты стабильны и </a:t>
            </a:r>
          </a:p>
          <a:p>
            <a:pPr>
              <a:buNone/>
            </a:pPr>
            <a:r>
              <a:rPr lang="ru-RU" sz="3000" dirty="0" smtClean="0"/>
              <a:t>   готовы к  использованию</a:t>
            </a:r>
            <a:r>
              <a:rPr lang="en-US" sz="3000" dirty="0" smtClean="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0210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249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9"/>
          <p:cNvSpPr>
            <a:spLocks noChangeArrowheads="1"/>
          </p:cNvSpPr>
          <p:nvPr/>
        </p:nvSpPr>
        <p:spPr bwMode="auto">
          <a:xfrm>
            <a:off x="0" y="1357298"/>
            <a:ext cx="3384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«Защищенный» бетаин: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поддерживает 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обмен веществ в </a:t>
            </a:r>
            <a:r>
              <a:rPr lang="ru-RU" sz="1600" b="1" dirty="0" smtClean="0">
                <a:solidFill>
                  <a:srgbClr val="0070C0"/>
                </a:solidFill>
              </a:rPr>
              <a:t>печени обладает </a:t>
            </a:r>
            <a:r>
              <a:rPr lang="ru-RU" sz="1600" b="1" dirty="0" err="1" smtClean="0">
                <a:solidFill>
                  <a:srgbClr val="0070C0"/>
                </a:solidFill>
              </a:rPr>
              <a:t>антистрессовым</a:t>
            </a:r>
            <a:r>
              <a:rPr lang="ru-RU" sz="1600" b="1" dirty="0" smtClean="0">
                <a:solidFill>
                  <a:srgbClr val="0070C0"/>
                </a:solidFill>
              </a:rPr>
              <a:t> действием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 rot="11589586">
            <a:off x="901120" y="3198111"/>
            <a:ext cx="3004280" cy="104589"/>
          </a:xfrm>
          <a:prstGeom prst="leftArrow">
            <a:avLst>
              <a:gd name="adj1" fmla="val 38231"/>
              <a:gd name="adj2" fmla="val 191859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3557" name="Прямоугольник 11"/>
          <p:cNvSpPr>
            <a:spLocks noChangeArrowheads="1"/>
          </p:cNvSpPr>
          <p:nvPr/>
        </p:nvSpPr>
        <p:spPr bwMode="auto">
          <a:xfrm>
            <a:off x="3240088" y="1052513"/>
            <a:ext cx="4189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PT Sans" pitchFamily="34" charset="-52"/>
              </a:rPr>
              <a:t>Ниацин</a:t>
            </a: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:</a:t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ограничивает мобилизацию жира</a:t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поддерживает флору в рубце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 rot="-7298894">
            <a:off x="4361103" y="2344916"/>
            <a:ext cx="1370012" cy="101600"/>
          </a:xfrm>
          <a:prstGeom prst="leftArrow">
            <a:avLst>
              <a:gd name="adj1" fmla="val 38231"/>
              <a:gd name="adj2" fmla="val 117801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3578154">
            <a:off x="3290093" y="2418557"/>
            <a:ext cx="1306513" cy="114300"/>
          </a:xfrm>
          <a:prstGeom prst="leftArrow">
            <a:avLst>
              <a:gd name="adj1" fmla="val 38231"/>
              <a:gd name="adj2" fmla="val 118751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3562" name="Прямоугольник 13"/>
          <p:cNvSpPr>
            <a:spLocks noChangeArrowheads="1"/>
          </p:cNvSpPr>
          <p:nvPr/>
        </p:nvSpPr>
        <p:spPr bwMode="auto">
          <a:xfrm>
            <a:off x="6215074" y="4143380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«Защищенный» жир:</a:t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предоставление энергии </a:t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без нагрузки на рубец</a:t>
            </a:r>
          </a:p>
        </p:txBody>
      </p:sp>
      <p:sp>
        <p:nvSpPr>
          <p:cNvPr id="23563" name="AutoShape 7"/>
          <p:cNvSpPr>
            <a:spLocks noChangeArrowheads="1"/>
          </p:cNvSpPr>
          <p:nvPr/>
        </p:nvSpPr>
        <p:spPr bwMode="auto">
          <a:xfrm rot="741422">
            <a:off x="4906242" y="4258360"/>
            <a:ext cx="1499111" cy="98435"/>
          </a:xfrm>
          <a:prstGeom prst="leftArrow">
            <a:avLst>
              <a:gd name="adj1" fmla="val 38231"/>
              <a:gd name="adj2" fmla="val 125061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3564" name="Прямоугольник 14"/>
          <p:cNvSpPr>
            <a:spLocks noChangeArrowheads="1"/>
          </p:cNvSpPr>
          <p:nvPr/>
        </p:nvSpPr>
        <p:spPr bwMode="auto">
          <a:xfrm>
            <a:off x="6191250" y="5000636"/>
            <a:ext cx="295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Биотин</a:t>
            </a:r>
            <a:r>
              <a:rPr lang="ru-RU" sz="1600" b="1" dirty="0" smtClean="0">
                <a:solidFill>
                  <a:srgbClr val="0070C0"/>
                </a:solidFill>
                <a:latin typeface="PT Sans" pitchFamily="34" charset="-52"/>
              </a:rPr>
              <a:t>: необходим для</a:t>
            </a: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 smtClean="0">
                <a:solidFill>
                  <a:srgbClr val="0070C0"/>
                </a:solidFill>
                <a:latin typeface="PT Sans" pitchFamily="34" charset="-52"/>
              </a:rPr>
              <a:t>улучшения состояния копыт и упругости вымени </a:t>
            </a:r>
            <a:endParaRPr lang="ru-RU" sz="1600" b="1" dirty="0">
              <a:solidFill>
                <a:srgbClr val="0070C0"/>
              </a:solidFill>
              <a:latin typeface="PT Sans" pitchFamily="34" charset="-52"/>
            </a:endParaRPr>
          </a:p>
        </p:txBody>
      </p:sp>
      <p:sp>
        <p:nvSpPr>
          <p:cNvPr id="23565" name="Прямоугольник 15"/>
          <p:cNvSpPr>
            <a:spLocks noChangeArrowheads="1"/>
          </p:cNvSpPr>
          <p:nvPr/>
        </p:nvSpPr>
        <p:spPr bwMode="auto">
          <a:xfrm>
            <a:off x="428596" y="5643578"/>
            <a:ext cx="58579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«Защищенный» метионин:</a:t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улучшенное  </a:t>
            </a:r>
            <a:r>
              <a:rPr lang="ru-RU" sz="1600" b="1" dirty="0" smtClean="0">
                <a:solidFill>
                  <a:srgbClr val="0070C0"/>
                </a:solidFill>
                <a:latin typeface="PT Sans" pitchFamily="34" charset="-52"/>
              </a:rPr>
              <a:t>снабжение лимитирующей  аминокислотой (</a:t>
            </a: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Повышает </a:t>
            </a:r>
            <a:r>
              <a:rPr lang="ru-RU" sz="1600" b="1" dirty="0" smtClean="0">
                <a:solidFill>
                  <a:srgbClr val="0070C0"/>
                </a:solidFill>
                <a:latin typeface="PT Sans" pitchFamily="34" charset="-52"/>
              </a:rPr>
              <a:t> молочную продуктивность</a:t>
            </a: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</a:br>
            <a:r>
              <a:rPr lang="ru-RU" sz="1600" b="1" dirty="0">
                <a:solidFill>
                  <a:srgbClr val="0070C0"/>
                </a:solidFill>
                <a:latin typeface="PT Sans" pitchFamily="34" charset="-52"/>
              </a:rPr>
              <a:t>поддерживает обмен веществ в печени</a:t>
            </a:r>
          </a:p>
        </p:txBody>
      </p:sp>
      <p:sp>
        <p:nvSpPr>
          <p:cNvPr id="23566" name="AutoShape 7"/>
          <p:cNvSpPr>
            <a:spLocks noChangeArrowheads="1"/>
          </p:cNvSpPr>
          <p:nvPr/>
        </p:nvSpPr>
        <p:spPr bwMode="auto">
          <a:xfrm rot="5797211">
            <a:off x="2714739" y="4563676"/>
            <a:ext cx="2376488" cy="103187"/>
          </a:xfrm>
          <a:prstGeom prst="leftArrow">
            <a:avLst>
              <a:gd name="adj1" fmla="val 38231"/>
              <a:gd name="adj2" fmla="val 150874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3567" name="AutoShape 7"/>
          <p:cNvSpPr>
            <a:spLocks noChangeArrowheads="1"/>
          </p:cNvSpPr>
          <p:nvPr/>
        </p:nvSpPr>
        <p:spPr bwMode="auto">
          <a:xfrm rot="3629529">
            <a:off x="2505869" y="4985544"/>
            <a:ext cx="1487487" cy="104775"/>
          </a:xfrm>
          <a:prstGeom prst="leftArrow">
            <a:avLst>
              <a:gd name="adj1" fmla="val 38231"/>
              <a:gd name="adj2" fmla="val 93003"/>
            </a:avLst>
          </a:prstGeom>
          <a:solidFill>
            <a:srgbClr val="0070C0"/>
          </a:solidFill>
          <a:ln w="9525" cap="rnd">
            <a:solidFill>
              <a:srgbClr val="005250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2615931" y="0"/>
            <a:ext cx="652806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itchFamily="34" charset="-52"/>
              </a:rPr>
              <a:t>Комплексный подход к проблемам </a:t>
            </a:r>
            <a:endParaRPr lang="ru-RU" sz="28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itchFamily="34" charset="-52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1A49-E6B0-4600-9039-5CAC0D7A89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7226</TotalTime>
  <Words>1277</Words>
  <Application>Microsoft Office PowerPoint</Application>
  <PresentationFormat>Экран (4:3)</PresentationFormat>
  <Paragraphs>530</Paragraphs>
  <Slides>27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Оформление по умолчанию</vt:lpstr>
      <vt:lpstr>Worksheet</vt:lpstr>
      <vt:lpstr>Diagramm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Feedland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kozyrevam</dc:creator>
  <cp:lastModifiedBy>Mariya Gorkova</cp:lastModifiedBy>
  <cp:revision>79</cp:revision>
  <dcterms:created xsi:type="dcterms:W3CDTF">2011-08-01T09:30:29Z</dcterms:created>
  <dcterms:modified xsi:type="dcterms:W3CDTF">2013-02-08T02:02:19Z</dcterms:modified>
</cp:coreProperties>
</file>